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7"/>
  </p:notesMasterIdLst>
  <p:sldIdLst>
    <p:sldId id="256" r:id="rId2"/>
    <p:sldId id="258" r:id="rId3"/>
    <p:sldId id="257" r:id="rId4"/>
    <p:sldId id="319" r:id="rId5"/>
    <p:sldId id="320" r:id="rId6"/>
    <p:sldId id="260" r:id="rId7"/>
    <p:sldId id="261" r:id="rId8"/>
    <p:sldId id="305" r:id="rId9"/>
    <p:sldId id="306" r:id="rId10"/>
    <p:sldId id="302" r:id="rId11"/>
    <p:sldId id="316" r:id="rId12"/>
    <p:sldId id="317" r:id="rId13"/>
    <p:sldId id="311" r:id="rId14"/>
    <p:sldId id="312" r:id="rId15"/>
    <p:sldId id="318" r:id="rId16"/>
    <p:sldId id="313" r:id="rId17"/>
    <p:sldId id="315" r:id="rId18"/>
    <p:sldId id="276" r:id="rId19"/>
    <p:sldId id="278" r:id="rId20"/>
    <p:sldId id="310" r:id="rId21"/>
    <p:sldId id="309" r:id="rId22"/>
    <p:sldId id="279" r:id="rId23"/>
    <p:sldId id="280" r:id="rId24"/>
    <p:sldId id="281" r:id="rId25"/>
    <p:sldId id="282" r:id="rId26"/>
    <p:sldId id="283" r:id="rId27"/>
    <p:sldId id="288" r:id="rId28"/>
    <p:sldId id="285" r:id="rId29"/>
    <p:sldId id="289" r:id="rId30"/>
    <p:sldId id="284" r:id="rId31"/>
    <p:sldId id="290" r:id="rId32"/>
    <p:sldId id="286" r:id="rId33"/>
    <p:sldId id="291" r:id="rId34"/>
    <p:sldId id="297" r:id="rId35"/>
    <p:sldId id="271" r:id="rId36"/>
  </p:sldIdLst>
  <p:sldSz cx="9906000" cy="6858000" type="A4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3" autoAdjust="0"/>
    <p:restoredTop sz="94638" autoAdjust="0"/>
  </p:normalViewPr>
  <p:slideViewPr>
    <p:cSldViewPr snapToGrid="0">
      <p:cViewPr>
        <p:scale>
          <a:sx n="100" d="100"/>
          <a:sy n="100" d="100"/>
        </p:scale>
        <p:origin x="276" y="180"/>
      </p:cViewPr>
      <p:guideLst/>
    </p:cSldViewPr>
  </p:slideViewPr>
  <p:outlineViewPr>
    <p:cViewPr>
      <p:scale>
        <a:sx n="33" d="100"/>
        <a:sy n="33" d="100"/>
      </p:scale>
      <p:origin x="0" y="-84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A7695-CD5E-46A2-B84A-17F34055FEFE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2DEBF-1C9F-4B7A-8907-C29C70BED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2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00363" y="857250"/>
            <a:ext cx="3343275" cy="23145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52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6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711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96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8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22DEBF-1C9F-4B7A-8907-C29C70BED8D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2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63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71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3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579437" y="3710"/>
            <a:ext cx="8981654" cy="670546"/>
          </a:xfrm>
        </p:spPr>
        <p:txBody>
          <a:bodyPr>
            <a:normAutofit/>
          </a:bodyPr>
          <a:lstStyle>
            <a:lvl1pPr>
              <a:defRPr sz="2400" b="0">
                <a:effectLst/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213848" y="189089"/>
            <a:ext cx="246156" cy="223781"/>
            <a:chOff x="4416551" y="2665723"/>
            <a:chExt cx="980417" cy="891293"/>
          </a:xfrm>
          <a:effectLst>
            <a:outerShdw blurRad="76200" dir="18900000" sy="23000" kx="-1200000" algn="bl" rotWithShape="0">
              <a:prstClr val="black">
                <a:alpha val="52000"/>
              </a:prstClr>
            </a:outerShdw>
          </a:effectLst>
        </p:grpSpPr>
        <p:sp>
          <p:nvSpPr>
            <p:cNvPr id="14" name="타원형 설명선 13"/>
            <p:cNvSpPr/>
            <p:nvPr userDrawn="1"/>
          </p:nvSpPr>
          <p:spPr>
            <a:xfrm>
              <a:off x="4416551" y="2665723"/>
              <a:ext cx="980417" cy="891293"/>
            </a:xfrm>
            <a:prstGeom prst="wedgeEllipseCallout">
              <a:avLst>
                <a:gd name="adj1" fmla="val -262"/>
                <a:gd name="adj2" fmla="val 83822"/>
              </a:avLst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  <p:sp>
          <p:nvSpPr>
            <p:cNvPr id="15" name="타원형 설명선 14"/>
            <p:cNvSpPr/>
            <p:nvPr userDrawn="1"/>
          </p:nvSpPr>
          <p:spPr>
            <a:xfrm>
              <a:off x="4591290" y="2822084"/>
              <a:ext cx="629934" cy="572671"/>
            </a:xfrm>
            <a:prstGeom prst="wedgeEllipseCallout">
              <a:avLst>
                <a:gd name="adj1" fmla="val -262"/>
                <a:gd name="adj2" fmla="val -8788"/>
              </a:avLst>
            </a:prstGeom>
            <a:solidFill>
              <a:schemeClr val="accent2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022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31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463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4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56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05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4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4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9226C-7B49-45BB-92A8-158C20911304}" type="datetimeFigureOut">
              <a:rPr lang="ko-KR" altLang="en-US" smtClean="0"/>
              <a:t>2017-11-03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2AD18-25C7-4EBE-9FB9-A7CE49524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7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30428" y="1067380"/>
            <a:ext cx="6245143" cy="46864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382983"/>
            <a:ext cx="9906000" cy="102764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j-ea"/>
              </a:rPr>
              <a:t>홈 </a:t>
            </a:r>
            <a:r>
              <a:rPr lang="en-US" altLang="ko-KR" b="1" dirty="0" err="1" smtClean="0">
                <a:latin typeface="+mj-ea"/>
              </a:rPr>
              <a:t>IoT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시스템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726538"/>
            <a:ext cx="9906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600" dirty="0" err="1">
                <a:latin typeface="+mj-ea"/>
                <a:ea typeface="+mj-ea"/>
              </a:rPr>
              <a:t>라즈베리파이와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ko-KR" altLang="en-US" sz="1600" dirty="0" err="1">
                <a:latin typeface="+mj-ea"/>
                <a:ea typeface="+mj-ea"/>
              </a:rPr>
              <a:t>카카오톡</a:t>
            </a:r>
            <a:r>
              <a:rPr lang="ko-KR" altLang="en-US" sz="1600" dirty="0">
                <a:latin typeface="+mj-ea"/>
                <a:ea typeface="+mj-ea"/>
              </a:rPr>
              <a:t> 플러스친구 및 </a:t>
            </a:r>
            <a:r>
              <a:rPr lang="en-US" altLang="ko-KR" sz="1600" dirty="0" smtClean="0">
                <a:latin typeface="+mj-ea"/>
                <a:ea typeface="+mj-ea"/>
              </a:rPr>
              <a:t>Node.js </a:t>
            </a:r>
            <a:r>
              <a:rPr lang="ko-KR" altLang="en-US" sz="1600" dirty="0" err="1" smtClean="0">
                <a:latin typeface="+mj-ea"/>
                <a:ea typeface="+mj-ea"/>
              </a:rPr>
              <a:t>웹서버를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smtClean="0">
                <a:latin typeface="+mj-ea"/>
                <a:ea typeface="+mj-ea"/>
              </a:rPr>
              <a:t>이용한 </a:t>
            </a:r>
            <a:r>
              <a:rPr lang="ko-KR" altLang="en-US" sz="1600" dirty="0">
                <a:latin typeface="+mj-ea"/>
                <a:ea typeface="+mj-ea"/>
              </a:rPr>
              <a:t>홈 </a:t>
            </a:r>
            <a:r>
              <a:rPr lang="en-US" altLang="ko-KR" sz="1600" dirty="0" err="1" smtClean="0">
                <a:latin typeface="+mj-ea"/>
                <a:ea typeface="+mj-ea"/>
              </a:rPr>
              <a:t>IoT</a:t>
            </a:r>
            <a:r>
              <a:rPr lang="en-US" altLang="ko-KR" sz="1600" dirty="0" smtClean="0">
                <a:latin typeface="+mj-ea"/>
                <a:ea typeface="+mj-ea"/>
              </a:rPr>
              <a:t> </a:t>
            </a:r>
            <a:r>
              <a:rPr lang="ko-KR" altLang="en-US" sz="1600" dirty="0" smtClean="0">
                <a:latin typeface="+mj-ea"/>
                <a:ea typeface="+mj-ea"/>
              </a:rPr>
              <a:t>시스템 </a:t>
            </a:r>
            <a:r>
              <a:rPr lang="ko-KR" altLang="en-US" sz="1600" dirty="0">
                <a:latin typeface="+mj-ea"/>
                <a:ea typeface="+mj-ea"/>
              </a:rPr>
              <a:t>구축</a:t>
            </a:r>
          </a:p>
        </p:txBody>
      </p:sp>
    </p:spTree>
    <p:extLst>
      <p:ext uri="{BB962C8B-B14F-4D97-AF65-F5344CB8AC3E}">
        <p14:creationId xmlns:p14="http://schemas.microsoft.com/office/powerpoint/2010/main" val="18715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명세서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73914"/>
              </p:ext>
            </p:extLst>
          </p:nvPr>
        </p:nvGraphicFramePr>
        <p:xfrm>
          <a:off x="1237597" y="1630426"/>
          <a:ext cx="7690385" cy="429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02"/>
                <a:gridCol w="2926992"/>
                <a:gridCol w="2978091"/>
              </a:tblGrid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가스 밸브 제어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행위자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개요 및 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가스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벨브를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제어한다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사전조건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추가를 한 상태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Node.js, MongoDB, Python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실행 및 상호 간 연결된 상태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4062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r"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정상흐름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대화방을 들어간다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“가스 밸브 제어”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3.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“가스 밸브 열기”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or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가스 밸브 닫기”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(E1)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4.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서버는 전송 받은 데이터를 분석 후 조건에 맞는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명령문 실행한다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5.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사용자의 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gas_status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값을 업데이트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6.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“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ㄱ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”을 입력하여 처음화면으로 돌아간다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335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대치흐름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(E1)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가스 밸브 열기”를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“가스 밸브 닫기”를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vc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79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명세서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70758"/>
              </p:ext>
            </p:extLst>
          </p:nvPr>
        </p:nvGraphicFramePr>
        <p:xfrm>
          <a:off x="1237597" y="1630426"/>
          <a:ext cx="7690385" cy="429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02"/>
                <a:gridCol w="2926992"/>
                <a:gridCol w="2978091"/>
              </a:tblGrid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창문 제어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행위자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개요 및 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창문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잠금장치를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제어한다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사전조건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추가를 한 상태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Node.js, MongoDB, Python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실행 및 상호 간 연결된 상태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4062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r"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정상흐름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대화방을 들어간다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“창문 제어”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3.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“창문 잠금 켜기”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or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창문 잠금 끄기”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(E1)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4.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서버는 전송 받은 데이터를 분석 후 조건에 맞는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명령문 실행한다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5.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사용자의 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window_status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값을 업데이트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6.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“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ㄱ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”을 입력하여 처음화면으로 돌아간다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335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대치흐름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(E1)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창문 잠금 켜기”를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wo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전송</a:t>
                      </a: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“창문 잠금 끄기”를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wc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20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명세서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878904"/>
              </p:ext>
            </p:extLst>
          </p:nvPr>
        </p:nvGraphicFramePr>
        <p:xfrm>
          <a:off x="1237597" y="1630426"/>
          <a:ext cx="7690385" cy="4291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02"/>
                <a:gridCol w="2926992"/>
                <a:gridCol w="2978091"/>
              </a:tblGrid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전등 제어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행위자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개요 및 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전등을 제어한다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사전조건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추가를 한 상태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Node.js, MongoDB, Python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실행 및 상호 간 연결된 상태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4062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r"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정상흐름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대화방을 들어간다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“전등 제어”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3.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“전등 켜기”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or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전등 끄기” 버튼을 누른다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(E1)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4.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서버는 전송 받은 데이터를 분석 후 조건에 맞는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Python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명령문 실행한다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5.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사용자의 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lamp_status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값을 업데이트 한다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6.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사용자는 “</a:t>
                      </a:r>
                      <a:r>
                        <a:rPr lang="ko-KR" alt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ㄱ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”을 입력하여 처음화면으로 돌아간다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335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대치흐름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fontAlgn="base"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(E1) “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전등 켜기”를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lo’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전송</a:t>
                      </a: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“전등 끄기”를 눌렀을 경우</a:t>
                      </a:r>
                    </a:p>
                    <a:p>
                      <a:pPr fontAlgn="base" latinLnBrk="1"/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a. Node.js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TCP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서버에 ‘</a:t>
                      </a:r>
                      <a:r>
                        <a:rPr lang="en-US" altLang="ko-KR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lc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전송</a:t>
                      </a: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5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</a:t>
            </a:r>
            <a:r>
              <a:rPr lang="en-US" altLang="ko-KR" dirty="0"/>
              <a:t>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579437" y="1894088"/>
            <a:ext cx="4630738" cy="2381250"/>
          </a:xfrm>
          <a:prstGeom prst="roundRect">
            <a:avLst>
              <a:gd name="adj" fmla="val 7326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175793" y="2599220"/>
            <a:ext cx="1457609" cy="942693"/>
          </a:xfrm>
          <a:prstGeom prst="roundRect">
            <a:avLst/>
          </a:prstGeom>
          <a:noFill/>
          <a:ln w="19050" cap="rnd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Node.js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467475" y="1894088"/>
            <a:ext cx="2647950" cy="2381250"/>
          </a:xfrm>
          <a:prstGeom prst="roundRect">
            <a:avLst>
              <a:gd name="adj" fmla="val 8394"/>
            </a:avLst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842168" y="2594176"/>
            <a:ext cx="1457609" cy="94269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err="1" smtClean="0">
                <a:solidFill>
                  <a:schemeClr val="tx1"/>
                </a:solidFill>
                <a:latin typeface="+mn-ea"/>
              </a:rPr>
              <a:t>MongoDB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62645" y="2599220"/>
            <a:ext cx="1457609" cy="942693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Python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33402" y="2832442"/>
            <a:ext cx="2429243" cy="438150"/>
            <a:chOff x="4633402" y="2832442"/>
            <a:chExt cx="2429243" cy="438150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4633402" y="3270592"/>
              <a:ext cx="242924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4633402" y="2832442"/>
              <a:ext cx="242924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75776" y="1424943"/>
            <a:ext cx="226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AWS(</a:t>
            </a:r>
            <a:r>
              <a:rPr lang="en-US" altLang="ko-KR" sz="2000" dirty="0" err="1" smtClean="0">
                <a:latin typeface="+mn-ea"/>
              </a:rPr>
              <a:t>CentOS</a:t>
            </a:r>
            <a:r>
              <a:rPr lang="en-US" altLang="ko-KR" sz="2000" dirty="0" smtClean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3304" y="1422713"/>
            <a:ext cx="226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+mn-ea"/>
              </a:rPr>
              <a:t>Pi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2299778" y="3270592"/>
            <a:ext cx="876016" cy="0"/>
          </a:xfrm>
          <a:prstGeom prst="straightConnector1">
            <a:avLst/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299778" y="2832442"/>
            <a:ext cx="876016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2542726" y="5213692"/>
            <a:ext cx="2723741" cy="1409050"/>
            <a:chOff x="579437" y="4446418"/>
            <a:chExt cx="4630738" cy="238125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579437" y="4446418"/>
              <a:ext cx="4630738" cy="2381250"/>
            </a:xfrm>
            <a:prstGeom prst="roundRect">
              <a:avLst>
                <a:gd name="adj" fmla="val 7326"/>
              </a:avLst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655737" y="5151551"/>
              <a:ext cx="2478136" cy="942693"/>
            </a:xfrm>
            <a:prstGeom prst="roundRect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  <a:latin typeface="+mn-ea"/>
                </a:rPr>
                <a:t>API</a:t>
              </a:r>
              <a:endParaRPr lang="ko-KR" altLang="en-US" sz="16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184359" y="4765491"/>
            <a:ext cx="226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+mn-ea"/>
              </a:rPr>
              <a:t>KaKaoTalk</a:t>
            </a:r>
            <a:endParaRPr lang="ko-KR" altLang="en-US" sz="2000" dirty="0">
              <a:latin typeface="+mn-ea"/>
            </a:endParaRPr>
          </a:p>
        </p:txBody>
      </p:sp>
      <p:grpSp>
        <p:nvGrpSpPr>
          <p:cNvPr id="23" name="그룹 22"/>
          <p:cNvGrpSpPr/>
          <p:nvPr/>
        </p:nvGrpSpPr>
        <p:grpSpPr>
          <a:xfrm rot="16200000">
            <a:off x="2854075" y="4361341"/>
            <a:ext cx="2101044" cy="438150"/>
            <a:chOff x="4633402" y="2832442"/>
            <a:chExt cx="2429243" cy="438150"/>
          </a:xfrm>
        </p:grpSpPr>
        <p:cxnSp>
          <p:nvCxnSpPr>
            <p:cNvPr id="24" name="직선 화살표 연결선 23"/>
            <p:cNvCxnSpPr/>
            <p:nvPr/>
          </p:nvCxnSpPr>
          <p:spPr>
            <a:xfrm>
              <a:off x="4633402" y="3270592"/>
              <a:ext cx="242924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4633402" y="2832442"/>
              <a:ext cx="242924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201483" y="2891658"/>
            <a:ext cx="1261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1"/>
                </a:solidFill>
                <a:latin typeface="+mn-ea"/>
              </a:rPr>
              <a:t>TCP</a:t>
            </a:r>
            <a:endParaRPr lang="ko-KR" altLang="en-US" sz="14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31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아키텍처 </a:t>
            </a:r>
            <a:r>
              <a:rPr lang="en-US" altLang="ko-KR" dirty="0" smtClean="0"/>
              <a:t>- AWS </a:t>
            </a:r>
            <a:r>
              <a:rPr lang="ko-KR" altLang="en-US" dirty="0" smtClean="0"/>
              <a:t>포트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8611"/>
            <a:ext cx="6621839" cy="242136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60214"/>
              </p:ext>
            </p:extLst>
          </p:nvPr>
        </p:nvGraphicFramePr>
        <p:xfrm>
          <a:off x="579437" y="4053416"/>
          <a:ext cx="6604000" cy="1824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163"/>
                <a:gridCol w="5811837"/>
              </a:tblGrid>
              <a:tr h="364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포트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AWS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SSH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접속</a:t>
                      </a:r>
                      <a:r>
                        <a:rPr lang="ko-KR" altLang="en-US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포트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Python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TCP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서버 통신 포트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8000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플러스 친구 자동 응답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통신 포트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4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27017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MongoDB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연결 포트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8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아키텍처 </a:t>
            </a:r>
            <a:r>
              <a:rPr lang="en-US" altLang="ko-KR" dirty="0"/>
              <a:t>-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자동응답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242409"/>
              </p:ext>
            </p:extLst>
          </p:nvPr>
        </p:nvGraphicFramePr>
        <p:xfrm>
          <a:off x="981773" y="1231264"/>
          <a:ext cx="7988492" cy="4376620"/>
        </p:xfrm>
        <a:graphic>
          <a:graphicData uri="http://schemas.openxmlformats.org/drawingml/2006/table">
            <a:tbl>
              <a:tblPr/>
              <a:tblGrid>
                <a:gridCol w="2250422"/>
                <a:gridCol w="1122350"/>
                <a:gridCol w="4615720"/>
              </a:tblGrid>
              <a:tr h="38722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자동응답 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API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178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Home Keyboard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이용자가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최초로 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채팅방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진입 시 기본으로 키보드 영역에 표시될 자동응답 명령어 목록을 호출하는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채팅방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초기화 이후 진입 시에도 해당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1785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메시지 수신 및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자동응답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사용자가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선택한 명령어에 대해서 답변하는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 응답 메시지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(Message)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와 이에 따른 키보드 영역의 답변 방식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(Keyboard)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으로 이루어 지며 답변 방식은 채팅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(Text)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과 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(Buttons)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 선택 가능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59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Message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자동응답 명령어에 대한 응답 메시지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9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Keyboard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키보드 영역에 표현될 명령어 버튼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68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친구 추가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차단 알림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이용자가 플러스친구를 친구 추가하거나 차단하는 경우 해당 정보를 전달하는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168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채팅방 나가기</a:t>
                      </a: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이용자가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채팅방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나가기를 통해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채팅방을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목록에서 삭제했을 경우 해당 정보를 </a:t>
                      </a:r>
                      <a:endParaRPr lang="en-US" altLang="ko-KR" sz="12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전달하는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API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0587" marR="30587" marT="8457" marB="845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7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아키텍처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몽고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연</a:t>
            </a:r>
            <a:r>
              <a:rPr lang="ko-KR" altLang="en-US" dirty="0"/>
              <a:t>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5" y="1910640"/>
            <a:ext cx="5220746" cy="2432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0395" y="4343400"/>
            <a:ext cx="4162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+mn-ea"/>
              </a:rPr>
              <a:t>로컬 내부의 </a:t>
            </a:r>
            <a:r>
              <a:rPr lang="en-US" altLang="ko-KR" sz="1200" dirty="0" err="1" smtClean="0">
                <a:latin typeface="+mn-ea"/>
              </a:rPr>
              <a:t>MongoDB</a:t>
            </a:r>
            <a:r>
              <a:rPr lang="ko-KR" altLang="en-US" sz="1200" dirty="0" smtClean="0">
                <a:latin typeface="+mn-ea"/>
              </a:rPr>
              <a:t>와 </a:t>
            </a:r>
            <a:r>
              <a:rPr lang="en-US" altLang="ko-KR" sz="1200" dirty="0" smtClean="0">
                <a:latin typeface="+mn-ea"/>
              </a:rPr>
              <a:t>Node.js</a:t>
            </a:r>
            <a:r>
              <a:rPr lang="ko-KR" altLang="en-US" sz="1200" dirty="0" smtClean="0">
                <a:latin typeface="+mn-ea"/>
              </a:rPr>
              <a:t> 연결 코드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1315" y="2114549"/>
            <a:ext cx="5096035" cy="228601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67350" y="2219325"/>
            <a:ext cx="962025" cy="0"/>
          </a:xfrm>
          <a:prstGeom prst="straightConnector1">
            <a:avLst/>
          </a:prstGeom>
          <a:ln w="254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1315" y="2543175"/>
            <a:ext cx="5096035" cy="1333500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11" idx="2"/>
          </p:cNvCxnSpPr>
          <p:nvPr/>
        </p:nvCxnSpPr>
        <p:spPr>
          <a:xfrm rot="16200000" flipH="1">
            <a:off x="4583867" y="2212141"/>
            <a:ext cx="180975" cy="3510042"/>
          </a:xfrm>
          <a:prstGeom prst="bentConnector2">
            <a:avLst/>
          </a:prstGeom>
          <a:ln w="2540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29375" y="2074960"/>
            <a:ext cx="3131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로컬 내부의 몽고</a:t>
            </a:r>
            <a:r>
              <a:rPr lang="en-US" altLang="ko-KR" sz="1400" dirty="0" smtClean="0">
                <a:latin typeface="+mn-ea"/>
              </a:rPr>
              <a:t>DB </a:t>
            </a:r>
            <a:r>
              <a:rPr lang="ko-KR" altLang="en-US" sz="1400" dirty="0" smtClean="0">
                <a:latin typeface="+mn-ea"/>
              </a:rPr>
              <a:t>경로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29375" y="3903761"/>
            <a:ext cx="3131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몽고 접속 코드</a:t>
            </a:r>
            <a:r>
              <a:rPr lang="en-US" altLang="ko-KR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접속 성공 </a:t>
            </a:r>
            <a:r>
              <a:rPr lang="en-US" altLang="ko-KR" sz="1400" dirty="0" smtClean="0">
                <a:latin typeface="+mn-ea"/>
              </a:rPr>
              <a:t>-&gt; </a:t>
            </a:r>
            <a:r>
              <a:rPr lang="ko-KR" altLang="en-US" sz="1400" dirty="0" smtClean="0">
                <a:latin typeface="+mn-ea"/>
              </a:rPr>
              <a:t>정상 </a:t>
            </a:r>
            <a:r>
              <a:rPr lang="ko-KR" altLang="en-US" sz="1400" dirty="0" err="1" smtClean="0">
                <a:latin typeface="+mn-ea"/>
              </a:rPr>
              <a:t>메세지</a:t>
            </a:r>
            <a:r>
              <a:rPr lang="ko-KR" altLang="en-US" sz="1400" dirty="0" smtClean="0">
                <a:latin typeface="+mn-ea"/>
              </a:rPr>
              <a:t> 호출</a:t>
            </a:r>
            <a:endParaRPr lang="en-US" altLang="ko-KR" sz="1400" dirty="0" smtClean="0">
              <a:latin typeface="+mn-ea"/>
            </a:endParaRPr>
          </a:p>
          <a:p>
            <a:r>
              <a:rPr lang="ko-KR" altLang="en-US" sz="1400" dirty="0" smtClean="0">
                <a:latin typeface="+mn-ea"/>
              </a:rPr>
              <a:t>접속 실패 </a:t>
            </a:r>
            <a:r>
              <a:rPr lang="en-US" altLang="ko-KR" sz="1400" dirty="0" smtClean="0">
                <a:latin typeface="+mn-ea"/>
              </a:rPr>
              <a:t>-&gt; </a:t>
            </a:r>
            <a:r>
              <a:rPr lang="ko-KR" altLang="en-US" sz="1400" dirty="0" smtClean="0">
                <a:latin typeface="+mn-ea"/>
              </a:rPr>
              <a:t>에러 </a:t>
            </a:r>
            <a:r>
              <a:rPr lang="ko-KR" altLang="en-US" sz="1400" dirty="0" err="1" smtClean="0">
                <a:latin typeface="+mn-ea"/>
              </a:rPr>
              <a:t>메세지</a:t>
            </a:r>
            <a:r>
              <a:rPr lang="ko-KR" altLang="en-US" sz="1400" dirty="0" smtClean="0">
                <a:latin typeface="+mn-ea"/>
              </a:rPr>
              <a:t> 호출</a:t>
            </a:r>
            <a:endParaRPr lang="en-US" altLang="ko-KR" sz="14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05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아키텍처 </a:t>
            </a:r>
            <a:r>
              <a:rPr lang="en-US" altLang="ko-KR" dirty="0" smtClean="0"/>
              <a:t>- TCP </a:t>
            </a:r>
            <a:r>
              <a:rPr lang="ko-KR" altLang="en-US" dirty="0" smtClean="0"/>
              <a:t>서버</a:t>
            </a:r>
            <a:endParaRPr lang="ko-KR" altLang="en-US" dirty="0"/>
          </a:p>
        </p:txBody>
      </p:sp>
      <p:grpSp>
        <p:nvGrpSpPr>
          <p:cNvPr id="49" name="그룹 48"/>
          <p:cNvGrpSpPr/>
          <p:nvPr/>
        </p:nvGrpSpPr>
        <p:grpSpPr>
          <a:xfrm>
            <a:off x="228440" y="1184903"/>
            <a:ext cx="9452857" cy="4958721"/>
            <a:chOff x="247490" y="1546854"/>
            <a:chExt cx="8563135" cy="449199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970" y="1546854"/>
              <a:ext cx="5394041" cy="21829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2971" y="3758728"/>
              <a:ext cx="1637421" cy="28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n-ea"/>
                </a:rPr>
                <a:t>TCP </a:t>
              </a:r>
              <a:r>
                <a:rPr lang="ko-KR" altLang="en-US" sz="1200" dirty="0" smtClean="0">
                  <a:latin typeface="+mn-ea"/>
                </a:rPr>
                <a:t>서버 코드</a:t>
              </a:r>
              <a:endParaRPr lang="ko-KR" altLang="en-US" sz="1200" dirty="0">
                <a:latin typeface="+mn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0" y="4932630"/>
              <a:ext cx="5394041" cy="78918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92971" y="5758265"/>
              <a:ext cx="1637421" cy="28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+mn-ea"/>
                </a:rPr>
                <a:t>TCP </a:t>
              </a:r>
              <a:r>
                <a:rPr lang="ko-KR" altLang="en-US" sz="1200" dirty="0" smtClean="0">
                  <a:latin typeface="+mn-ea"/>
                </a:rPr>
                <a:t>클라이언트 코드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6" name="위쪽/아래쪽 화살표 25"/>
            <p:cNvSpPr/>
            <p:nvPr/>
          </p:nvSpPr>
          <p:spPr>
            <a:xfrm>
              <a:off x="3040094" y="4020018"/>
              <a:ext cx="382029" cy="735873"/>
            </a:xfrm>
            <a:prstGeom prst="upDownArrow">
              <a:avLst>
                <a:gd name="adj1" fmla="val 43268"/>
                <a:gd name="adj2" fmla="val 50310"/>
              </a:avLst>
            </a:prstGeom>
            <a:solidFill>
              <a:schemeClr val="accent1"/>
            </a:solidFill>
            <a:ln w="381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47490" y="2112251"/>
              <a:ext cx="5475904" cy="685030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47490" y="2918025"/>
              <a:ext cx="5475904" cy="25554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47490" y="3285682"/>
              <a:ext cx="5475904" cy="454771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47490" y="5383229"/>
              <a:ext cx="5475904" cy="29999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723394" y="2468463"/>
              <a:ext cx="991731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715125" y="2300877"/>
              <a:ext cx="2095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mtClean="0">
                  <a:latin typeface="+mn-ea"/>
                </a:rPr>
                <a:t>TCP </a:t>
              </a:r>
              <a:r>
                <a:rPr lang="ko-KR" altLang="en-US" sz="1400" dirty="0" smtClean="0">
                  <a:latin typeface="+mn-ea"/>
                </a:rPr>
                <a:t>서버 구축</a:t>
              </a:r>
              <a:endParaRPr lang="en-US" altLang="ko-KR" sz="1400" dirty="0" smtClean="0">
                <a:latin typeface="+mn-ea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>
              <a:off x="5723394" y="3035275"/>
              <a:ext cx="991731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715125" y="2867689"/>
              <a:ext cx="2095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+mn-ea"/>
                </a:rPr>
                <a:t>클라이언트 접근 허용</a:t>
              </a:r>
              <a:endParaRPr lang="en-US" altLang="ko-KR" sz="1400" dirty="0" smtClean="0">
                <a:latin typeface="+mn-ea"/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5723394" y="3531429"/>
              <a:ext cx="991731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715125" y="3363843"/>
              <a:ext cx="2095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+mn-ea"/>
                </a:rPr>
                <a:t>클라이언트 데이터 수신</a:t>
              </a:r>
              <a:endParaRPr lang="en-US" altLang="ko-KR" sz="1400" dirty="0" smtClean="0">
                <a:latin typeface="+mn-ea"/>
              </a:endParaRPr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5723394" y="5542751"/>
              <a:ext cx="991731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715125" y="5375165"/>
              <a:ext cx="2095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+mn-ea"/>
                </a:rPr>
                <a:t>TCP </a:t>
              </a:r>
              <a:r>
                <a:rPr lang="ko-KR" altLang="en-US" sz="1400" dirty="0" smtClean="0">
                  <a:latin typeface="+mn-ea"/>
                </a:rPr>
                <a:t>서버 접속</a:t>
              </a:r>
              <a:endParaRPr lang="en-US" altLang="ko-KR" sz="1400" dirty="0" smtClean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93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플러스 친구 친구 추가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88" y="1173019"/>
            <a:ext cx="2805545" cy="49876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51" y="1173019"/>
            <a:ext cx="2805545" cy="4987636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4611687" y="3001819"/>
            <a:ext cx="738909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877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플러스 친구 검색</a:t>
            </a:r>
            <a:endParaRPr lang="ko-KR" alt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5868988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플러스 친구 추가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5514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플러스 친구 친구 추가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" y="879589"/>
            <a:ext cx="5704245" cy="3706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31" y="2260711"/>
            <a:ext cx="5920588" cy="370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친구 추가에 대한 결과 화면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419273" y="1265382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2548261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37527" y="3057236"/>
            <a:ext cx="969818" cy="175491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4982981" y="1680894"/>
            <a:ext cx="9837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9" idx="3"/>
          </p:cNvCxnSpPr>
          <p:nvPr/>
        </p:nvCxnSpPr>
        <p:spPr>
          <a:xfrm flipV="1">
            <a:off x="4507345" y="1680894"/>
            <a:ext cx="967491" cy="1464088"/>
          </a:xfrm>
          <a:prstGeom prst="bentConnector2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26692" y="3170291"/>
            <a:ext cx="268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accent4"/>
                </a:solidFill>
              </a:rPr>
              <a:t>사용자의 키 값이 </a:t>
            </a:r>
            <a:r>
              <a:rPr lang="en-US" altLang="ko-KR" sz="1050" dirty="0" err="1" smtClean="0">
                <a:solidFill>
                  <a:schemeClr val="accent4"/>
                </a:solidFill>
              </a:rPr>
              <a:t>MongoDB</a:t>
            </a:r>
            <a:r>
              <a:rPr lang="ko-KR" altLang="en-US" sz="1050" dirty="0" smtClean="0">
                <a:solidFill>
                  <a:schemeClr val="accent4"/>
                </a:solidFill>
              </a:rPr>
              <a:t>에 저장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06705" y="6310213"/>
            <a:ext cx="969541" cy="248297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첨부 </a:t>
            </a:r>
            <a:r>
              <a:rPr lang="en-US" altLang="ko-KR" sz="1100" b="1" dirty="0" smtClean="0">
                <a:solidFill>
                  <a:schemeClr val="tx1"/>
                </a:solidFill>
                <a:latin typeface="+mn-ea"/>
              </a:rPr>
              <a:t>1 </a:t>
            </a:r>
            <a:r>
              <a:rPr lang="ko-KR" altLang="en-US" sz="1100" b="1" dirty="0" smtClean="0">
                <a:solidFill>
                  <a:schemeClr val="tx1"/>
                </a:solidFill>
                <a:latin typeface="+mn-ea"/>
              </a:rPr>
              <a:t>참조</a:t>
            </a:r>
            <a:endParaRPr lang="ko-KR" altLang="en-US" sz="11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61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3635" y="1586686"/>
            <a:ext cx="74781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n-ea"/>
              </a:rPr>
              <a:t>최근 홈 </a:t>
            </a:r>
            <a:r>
              <a:rPr lang="en-US" altLang="ko-KR" sz="1400" dirty="0" err="1" smtClean="0">
                <a:latin typeface="+mn-ea"/>
              </a:rPr>
              <a:t>IoT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ko-KR" altLang="en-US" sz="1400" dirty="0" smtClean="0">
                <a:latin typeface="+mn-ea"/>
              </a:rPr>
              <a:t>사회적인 관심이 증가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n-ea"/>
              </a:rPr>
              <a:t>현재 서비스 중인 홈 </a:t>
            </a:r>
            <a:r>
              <a:rPr lang="en-US" altLang="ko-KR" sz="1400" dirty="0" err="1" smtClean="0">
                <a:latin typeface="+mn-ea"/>
              </a:rPr>
              <a:t>IoT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플랫폼들은 사용자가 독자적인 </a:t>
            </a:r>
            <a:r>
              <a:rPr lang="ko-KR" altLang="en-US" sz="1400" dirty="0">
                <a:latin typeface="+mn-ea"/>
              </a:rPr>
              <a:t>웹이나 </a:t>
            </a:r>
            <a:r>
              <a:rPr lang="ko-KR" altLang="en-US" sz="1400" dirty="0" err="1">
                <a:latin typeface="+mn-ea"/>
              </a:rPr>
              <a:t>앱</a:t>
            </a:r>
            <a:r>
              <a:rPr lang="ko-KR" altLang="en-US" sz="1400" dirty="0" err="1" smtClean="0">
                <a:latin typeface="+mn-ea"/>
              </a:rPr>
              <a:t>을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설치하여 사용해야 하는 </a:t>
            </a:r>
            <a:r>
              <a:rPr lang="ko-KR" altLang="en-US" sz="1400" dirty="0" smtClean="0">
                <a:latin typeface="+mn-ea"/>
              </a:rPr>
              <a:t>불편함이 있음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n-ea"/>
              </a:rPr>
              <a:t>이에 많은 사람들이 사용하는 </a:t>
            </a:r>
            <a:r>
              <a:rPr lang="en-US" altLang="ko-KR" sz="1400" dirty="0" smtClean="0">
                <a:latin typeface="+mn-ea"/>
              </a:rPr>
              <a:t>SNS </a:t>
            </a:r>
            <a:r>
              <a:rPr lang="ko-KR" altLang="en-US" sz="1400" dirty="0" smtClean="0">
                <a:latin typeface="+mn-ea"/>
              </a:rPr>
              <a:t>플랫폼을 이용한 홈 </a:t>
            </a:r>
            <a:r>
              <a:rPr lang="en-US" altLang="ko-KR" sz="1400" dirty="0" err="1" smtClean="0">
                <a:latin typeface="+mn-ea"/>
              </a:rPr>
              <a:t>IoT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개발을 경험하기 위함</a:t>
            </a: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n-ea"/>
              </a:rPr>
              <a:t>Raspberry Pi</a:t>
            </a:r>
            <a:r>
              <a:rPr lang="ko-KR" altLang="en-US" sz="1400" dirty="0" smtClean="0">
                <a:latin typeface="+mn-ea"/>
              </a:rPr>
              <a:t>와 각종 모듈들을 </a:t>
            </a:r>
            <a:r>
              <a:rPr lang="en-US" altLang="ko-KR" sz="1400" dirty="0" smtClean="0">
                <a:latin typeface="+mn-ea"/>
              </a:rPr>
              <a:t>SNS </a:t>
            </a:r>
            <a:r>
              <a:rPr lang="ko-KR" altLang="en-US" sz="1400" dirty="0" smtClean="0">
                <a:latin typeface="+mn-ea"/>
              </a:rPr>
              <a:t>플랫폼으로 사용할 수 있는 </a:t>
            </a:r>
            <a:r>
              <a:rPr lang="en-US" altLang="ko-KR" sz="1400" dirty="0" err="1" smtClean="0">
                <a:latin typeface="+mn-ea"/>
              </a:rPr>
              <a:t>IoT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플랫폼을 개발</a:t>
            </a:r>
            <a:endParaRPr lang="en-US" altLang="ko-KR" sz="1400" dirty="0" smtClean="0">
              <a:latin typeface="+mn-ea"/>
            </a:endParaRPr>
          </a:p>
          <a:p>
            <a:endParaRPr lang="en-US" altLang="ko-KR" sz="14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n-ea"/>
              </a:rPr>
              <a:t>본 프로젝트에선</a:t>
            </a:r>
            <a:r>
              <a:rPr lang="en-US" altLang="ko-KR" sz="1400" dirty="0" smtClean="0">
                <a:latin typeface="+mn-ea"/>
              </a:rPr>
              <a:t> SNS </a:t>
            </a:r>
            <a:r>
              <a:rPr lang="ko-KR" altLang="en-US" sz="1400" dirty="0" smtClean="0">
                <a:latin typeface="+mn-ea"/>
              </a:rPr>
              <a:t>플랫폼 중 </a:t>
            </a:r>
            <a:r>
              <a:rPr lang="ko-KR" altLang="en-US" sz="1400" dirty="0" err="1" smtClean="0">
                <a:latin typeface="+mn-ea"/>
              </a:rPr>
              <a:t>카카오톡</a:t>
            </a:r>
            <a:r>
              <a:rPr lang="ko-KR" altLang="en-US" sz="1400" dirty="0" smtClean="0">
                <a:latin typeface="+mn-ea"/>
              </a:rPr>
              <a:t> 플러스 친구 플랫폼을 이용하여 개발을 진행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제목 3"/>
          <p:cNvSpPr>
            <a:spLocks noGrp="1"/>
          </p:cNvSpPr>
          <p:nvPr>
            <p:ph type="title"/>
          </p:nvPr>
        </p:nvSpPr>
        <p:spPr>
          <a:xfrm>
            <a:off x="579437" y="3710"/>
            <a:ext cx="8981654" cy="670546"/>
          </a:xfrm>
        </p:spPr>
        <p:txBody>
          <a:bodyPr/>
          <a:lstStyle/>
          <a:p>
            <a:r>
              <a:rPr lang="ko-KR" altLang="en-US" dirty="0" smtClean="0"/>
              <a:t>개발 배경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84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플러스 친구 친구 삭제</a:t>
            </a:r>
            <a:endParaRPr lang="en-US" altLang="ko-KR" dirty="0"/>
          </a:p>
        </p:txBody>
      </p:sp>
      <p:sp>
        <p:nvSpPr>
          <p:cNvPr id="33" name="오른쪽 화살표 32"/>
          <p:cNvSpPr/>
          <p:nvPr/>
        </p:nvSpPr>
        <p:spPr>
          <a:xfrm>
            <a:off x="3115396" y="3001819"/>
            <a:ext cx="369455" cy="133003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6462422" y="3001819"/>
            <a:ext cx="369455" cy="133003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20951" y="6290086"/>
            <a:ext cx="28055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73752" y="6290086"/>
            <a:ext cx="28055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친구 삭제 선택</a:t>
            </a:r>
            <a:endParaRPr lang="ko-KR" alt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915004" y="6290086"/>
            <a:ext cx="280554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친구 삭제 완료</a:t>
            </a:r>
            <a:endParaRPr lang="ko-KR" altLang="en-US" sz="16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0" y="1173019"/>
            <a:ext cx="2805545" cy="498763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52" y="1173019"/>
            <a:ext cx="2805545" cy="498763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04" y="1173019"/>
            <a:ext cx="2805545" cy="4987636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5306718" y="4061301"/>
            <a:ext cx="603455" cy="334055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4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" y="879589"/>
            <a:ext cx="5920585" cy="3706677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212031" y="2353075"/>
            <a:ext cx="5920586" cy="3706675"/>
            <a:chOff x="2632048" y="2695963"/>
            <a:chExt cx="5271010" cy="3299999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048" y="2695963"/>
              <a:ext cx="5271010" cy="3299999"/>
            </a:xfrm>
            <a:prstGeom prst="rect">
              <a:avLst/>
            </a:prstGeom>
          </p:spPr>
        </p:pic>
        <p:sp>
          <p:nvSpPr>
            <p:cNvPr id="44" name="모서리가 둥근 직사각형 43"/>
            <p:cNvSpPr/>
            <p:nvPr/>
          </p:nvSpPr>
          <p:spPr>
            <a:xfrm>
              <a:off x="3952716" y="3395192"/>
              <a:ext cx="863414" cy="156237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플러스 친구 친구 삭제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친구 삭제에 대한 결과 화면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42930" y="1349260"/>
            <a:ext cx="1389687" cy="32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23544" y="3313965"/>
            <a:ext cx="1389687" cy="32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79342" y="3391806"/>
            <a:ext cx="2385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4"/>
                </a:solidFill>
              </a:rPr>
              <a:t>M</a:t>
            </a:r>
            <a:r>
              <a:rPr lang="en-US" altLang="ko-KR" sz="1050" dirty="0" err="1" smtClean="0">
                <a:solidFill>
                  <a:schemeClr val="accent4"/>
                </a:solidFill>
              </a:rPr>
              <a:t>ongoDB</a:t>
            </a:r>
            <a:r>
              <a:rPr lang="ko-KR" altLang="en-US" sz="1050" dirty="0" smtClean="0">
                <a:solidFill>
                  <a:schemeClr val="accent4"/>
                </a:solidFill>
              </a:rPr>
              <a:t>에서 사용자 정보 삭제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79436" y="1828073"/>
            <a:ext cx="5821364" cy="44840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stCxn id="44" idx="3"/>
          </p:cNvCxnSpPr>
          <p:nvPr/>
        </p:nvCxnSpPr>
        <p:spPr>
          <a:xfrm flipV="1">
            <a:off x="4665269" y="2286000"/>
            <a:ext cx="697306" cy="940220"/>
          </a:xfrm>
          <a:prstGeom prst="bentConnector2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68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751" y="1173019"/>
            <a:ext cx="2805546" cy="4987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벨브</a:t>
            </a:r>
            <a:r>
              <a:rPr lang="ko-KR" altLang="en-US" dirty="0"/>
              <a:t> </a:t>
            </a:r>
            <a:r>
              <a:rPr lang="en-US" altLang="ko-KR" dirty="0" smtClean="0"/>
              <a:t>ON</a:t>
            </a:r>
            <a:endParaRPr lang="en-US" altLang="ko-KR" dirty="0"/>
          </a:p>
        </p:txBody>
      </p:sp>
      <p:sp>
        <p:nvSpPr>
          <p:cNvPr id="8" name="오른쪽 화살표 7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10100" y="4546600"/>
            <a:ext cx="7112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열기 터치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915005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열기에 대한 알림</a:t>
            </a:r>
            <a:endParaRPr lang="ko-KR" altLang="en-US" sz="1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04" y="1173019"/>
            <a:ext cx="2805545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1" y="894927"/>
            <a:ext cx="5784426" cy="36214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1580243"/>
            <a:ext cx="5774527" cy="361523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9" y="2489072"/>
            <a:ext cx="5369851" cy="348938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벨브</a:t>
            </a:r>
            <a:r>
              <a:rPr lang="ko-KR" altLang="en-US" dirty="0"/>
              <a:t> </a:t>
            </a:r>
            <a:r>
              <a:rPr lang="en-US" altLang="ko-KR" dirty="0" smtClean="0"/>
              <a:t>ON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열기에 대한 결과 화면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04418" y="2598537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49654" y="1791760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25674" y="98194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03504" y="3220330"/>
            <a:ext cx="107127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303504" y="3897349"/>
            <a:ext cx="107127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>
            <a:stCxn id="13" idx="2"/>
            <a:endCxn id="14" idx="0"/>
          </p:cNvCxnSpPr>
          <p:nvPr/>
        </p:nvCxnSpPr>
        <p:spPr>
          <a:xfrm>
            <a:off x="3839140" y="3415553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26821" y="4018512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사용자의 가스 상태 변화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6821" y="3348318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rgbClr val="FFC000"/>
                </a:solidFill>
              </a:rPr>
              <a:t>벨브</a:t>
            </a:r>
            <a:r>
              <a:rPr lang="ko-KR" altLang="en-US" sz="900" dirty="0" smtClean="0">
                <a:solidFill>
                  <a:srgbClr val="FFC000"/>
                </a:solidFill>
              </a:rPr>
              <a:t> </a:t>
            </a:r>
            <a:r>
              <a:rPr lang="en-US" altLang="ko-KR" sz="900" dirty="0" smtClean="0">
                <a:solidFill>
                  <a:srgbClr val="FFC000"/>
                </a:solidFill>
              </a:rPr>
              <a:t>ON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38225" y="2076450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벨브</a:t>
            </a:r>
            <a:r>
              <a:rPr lang="ko-KR" altLang="en-US" dirty="0"/>
              <a:t> </a:t>
            </a:r>
            <a:r>
              <a:rPr lang="en-US" altLang="ko-KR" dirty="0" smtClean="0"/>
              <a:t>OFF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닫기 터치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5005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닫기에 대한 알림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51" y="1173019"/>
            <a:ext cx="2811318" cy="49876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751" y="1173019"/>
            <a:ext cx="2805546" cy="4987637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4610100" y="5013325"/>
            <a:ext cx="7112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벨브</a:t>
            </a:r>
            <a:r>
              <a:rPr lang="ko-KR" altLang="en-US" dirty="0"/>
              <a:t> </a:t>
            </a:r>
            <a:r>
              <a:rPr lang="en-US" altLang="ko-KR" dirty="0" smtClean="0"/>
              <a:t>OFF</a:t>
            </a:r>
            <a:endParaRPr lang="en-US" altLang="ko-KR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21871" y="900085"/>
            <a:ext cx="6837398" cy="4295392"/>
            <a:chOff x="174844" y="866639"/>
            <a:chExt cx="6859432" cy="43092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44" y="866639"/>
              <a:ext cx="5794801" cy="362792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475" y="1547946"/>
              <a:ext cx="5794801" cy="362792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/>
              <a:t>벨브</a:t>
            </a:r>
            <a:r>
              <a:rPr lang="ko-KR" altLang="en-US" sz="1600" dirty="0" smtClean="0"/>
              <a:t> 닫기에 대한 결과 화면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780618" y="250480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7632" y="1612308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50739" y="900085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9" y="2489072"/>
            <a:ext cx="5369851" cy="3489385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3304865" y="3220756"/>
            <a:ext cx="107127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04865" y="3897775"/>
            <a:ext cx="107127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2"/>
            <a:endCxn id="12" idx="0"/>
          </p:cNvCxnSpPr>
          <p:nvPr/>
        </p:nvCxnSpPr>
        <p:spPr>
          <a:xfrm>
            <a:off x="3840501" y="3415979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304865" y="4572086"/>
            <a:ext cx="107127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840501" y="4092998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26814" y="4716338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사용자의 가스 상태 변화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26814" y="4035512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rgbClr val="FFC000"/>
                </a:solidFill>
              </a:rPr>
              <a:t>벨브</a:t>
            </a:r>
            <a:r>
              <a:rPr lang="ko-KR" altLang="en-US" sz="900" dirty="0" smtClean="0">
                <a:solidFill>
                  <a:srgbClr val="FFC000"/>
                </a:solidFill>
              </a:rPr>
              <a:t> </a:t>
            </a:r>
            <a:r>
              <a:rPr lang="en-US" altLang="ko-KR" sz="900" dirty="0" smtClean="0">
                <a:solidFill>
                  <a:srgbClr val="FFC000"/>
                </a:solidFill>
              </a:rPr>
              <a:t>OFF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6814" y="3349693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rgbClr val="FFC000"/>
                </a:solidFill>
              </a:rPr>
              <a:t>벨브</a:t>
            </a:r>
            <a:r>
              <a:rPr lang="ko-KR" altLang="en-US" sz="900" dirty="0" smtClean="0">
                <a:solidFill>
                  <a:srgbClr val="FFC000"/>
                </a:solidFill>
              </a:rPr>
              <a:t> </a:t>
            </a:r>
            <a:r>
              <a:rPr lang="en-US" altLang="ko-KR" sz="900" dirty="0" smtClean="0">
                <a:solidFill>
                  <a:srgbClr val="FFC000"/>
                </a:solidFill>
              </a:rPr>
              <a:t>ON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038225" y="3634116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3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51" y="1173019"/>
            <a:ext cx="2805546" cy="4987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창문 </a:t>
            </a:r>
            <a:r>
              <a:rPr lang="ko-KR" altLang="en-US" dirty="0" err="1" smtClean="0"/>
              <a:t>잠금장치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ON</a:t>
            </a:r>
            <a:endParaRPr lang="en-US" altLang="ko-KR" dirty="0"/>
          </a:p>
        </p:txBody>
      </p:sp>
      <p:sp>
        <p:nvSpPr>
          <p:cNvPr id="8" name="오른쪽 화살표 7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18025" y="4546600"/>
            <a:ext cx="8890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창문 잠금 켜기 </a:t>
            </a:r>
            <a:r>
              <a:rPr lang="ko-KR" altLang="en-US" sz="1600" dirty="0" smtClean="0"/>
              <a:t>터치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729555" y="6290086"/>
            <a:ext cx="3176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창문 잠금 켜기에 </a:t>
            </a:r>
            <a:r>
              <a:rPr lang="ko-KR" altLang="en-US" sz="1600" dirty="0" smtClean="0"/>
              <a:t>대한 알림</a:t>
            </a:r>
            <a:endParaRPr lang="ko-KR" alt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24" y="1173019"/>
            <a:ext cx="2805545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2" y="894927"/>
            <a:ext cx="5784426" cy="362143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19" y="1610426"/>
            <a:ext cx="5766572" cy="36102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05" y="2470033"/>
            <a:ext cx="5364813" cy="348611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창문 </a:t>
            </a:r>
            <a:r>
              <a:rPr lang="ko-KR" altLang="en-US" dirty="0" err="1"/>
              <a:t>잠금장치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창문 잠금 켜기에 대한 결과 화면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04418" y="2598537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49654" y="1791760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4638" y="1026884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13996" y="3220330"/>
            <a:ext cx="128281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13996" y="3897349"/>
            <a:ext cx="1282812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3" name="직선 화살표 연결선 32"/>
          <p:cNvCxnSpPr>
            <a:stCxn id="31" idx="2"/>
            <a:endCxn id="32" idx="0"/>
          </p:cNvCxnSpPr>
          <p:nvPr/>
        </p:nvCxnSpPr>
        <p:spPr>
          <a:xfrm>
            <a:off x="5155402" y="3415553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82295" y="4062053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  <a:latin typeface="+mj-ea"/>
                <a:ea typeface="+mj-ea"/>
              </a:rPr>
              <a:t>사용자의 창문 잠금 상태 변화</a:t>
            </a:r>
            <a:endParaRPr lang="ko-KR" altLang="en-US" sz="9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82295" y="3374445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  <a:latin typeface="+mj-ea"/>
                <a:ea typeface="+mj-ea"/>
              </a:rPr>
              <a:t>창문 잠금 </a:t>
            </a:r>
            <a:r>
              <a:rPr lang="en-US" altLang="ko-KR" sz="900" dirty="0" smtClean="0">
                <a:solidFill>
                  <a:srgbClr val="FFC000"/>
                </a:solidFill>
                <a:latin typeface="+mj-ea"/>
                <a:ea typeface="+mj-ea"/>
              </a:rPr>
              <a:t>ON</a:t>
            </a:r>
            <a:endParaRPr lang="ko-KR" altLang="en-US" sz="9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38225" y="2076450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4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창문 </a:t>
            </a:r>
            <a:r>
              <a:rPr lang="ko-KR" altLang="en-US" dirty="0" err="1" smtClean="0"/>
              <a:t>잠금장치</a:t>
            </a:r>
            <a:r>
              <a:rPr lang="ko-KR" altLang="en-US" dirty="0" smtClean="0"/>
              <a:t> </a:t>
            </a:r>
            <a:r>
              <a:rPr lang="en-US" altLang="ko-KR" dirty="0" smtClean="0"/>
              <a:t>OFF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창문 잠금 </a:t>
            </a:r>
            <a:r>
              <a:rPr lang="ko-KR" altLang="en-US" sz="1600" dirty="0" smtClean="0"/>
              <a:t>끄기 터치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58416" y="6290086"/>
            <a:ext cx="314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창문 잠금 </a:t>
            </a:r>
            <a:r>
              <a:rPr lang="ko-KR" altLang="en-US" sz="1600" dirty="0" smtClean="0"/>
              <a:t>끄기에 대한 알림</a:t>
            </a:r>
            <a:endParaRPr lang="ko-KR" altLang="en-US" sz="1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49" y="1173019"/>
            <a:ext cx="2805545" cy="4987636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4518025" y="5016500"/>
            <a:ext cx="8890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47" y="1173019"/>
            <a:ext cx="2811322" cy="499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1" y="900085"/>
            <a:ext cx="5776187" cy="361627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579203"/>
            <a:ext cx="5563844" cy="361627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9" y="2491215"/>
            <a:ext cx="5369851" cy="3489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창문 잠금 끄기에 대한 결과 화면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780618" y="250480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7632" y="1612308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50739" y="900085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22" name="제목 3"/>
          <p:cNvSpPr>
            <a:spLocks noGrp="1"/>
          </p:cNvSpPr>
          <p:nvPr>
            <p:ph type="title"/>
          </p:nvPr>
        </p:nvSpPr>
        <p:spPr>
          <a:xfrm>
            <a:off x="579437" y="3710"/>
            <a:ext cx="8981654" cy="6705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창문 잠금장치 </a:t>
            </a:r>
            <a:r>
              <a:rPr lang="en-US" altLang="ko-KR" dirty="0" smtClean="0"/>
              <a:t>OFF</a:t>
            </a:r>
            <a:endParaRPr lang="en-US" altLang="ko-KR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19475" y="3220756"/>
            <a:ext cx="1278694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519475" y="3897775"/>
            <a:ext cx="1278694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3" idx="2"/>
            <a:endCxn id="24" idx="0"/>
          </p:cNvCxnSpPr>
          <p:nvPr/>
        </p:nvCxnSpPr>
        <p:spPr>
          <a:xfrm>
            <a:off x="5158822" y="3415979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519475" y="4572086"/>
            <a:ext cx="1278694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4" idx="2"/>
            <a:endCxn id="26" idx="0"/>
          </p:cNvCxnSpPr>
          <p:nvPr/>
        </p:nvCxnSpPr>
        <p:spPr>
          <a:xfrm>
            <a:off x="5158822" y="4092998"/>
            <a:ext cx="0" cy="4790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82150" y="4742470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사용자의 가스 상태 변화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56449" y="4061644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rgbClr val="FFC000"/>
                </a:solidFill>
              </a:rPr>
              <a:t>벨브</a:t>
            </a:r>
            <a:r>
              <a:rPr lang="ko-KR" altLang="en-US" sz="900" dirty="0" smtClean="0">
                <a:solidFill>
                  <a:srgbClr val="FFC000"/>
                </a:solidFill>
              </a:rPr>
              <a:t> </a:t>
            </a:r>
            <a:r>
              <a:rPr lang="en-US" altLang="ko-KR" sz="900" dirty="0" smtClean="0">
                <a:solidFill>
                  <a:srgbClr val="FFC000"/>
                </a:solidFill>
              </a:rPr>
              <a:t>OFF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2150" y="3375825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rgbClr val="FFC000"/>
                </a:solidFill>
              </a:rPr>
              <a:t>벨브</a:t>
            </a:r>
            <a:r>
              <a:rPr lang="ko-KR" altLang="en-US" sz="900" dirty="0" smtClean="0">
                <a:solidFill>
                  <a:srgbClr val="FFC000"/>
                </a:solidFill>
              </a:rPr>
              <a:t> </a:t>
            </a:r>
            <a:r>
              <a:rPr lang="en-US" altLang="ko-KR" sz="900" dirty="0" smtClean="0">
                <a:solidFill>
                  <a:srgbClr val="FFC000"/>
                </a:solidFill>
              </a:rPr>
              <a:t>ON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38225" y="3491241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49" y="595538"/>
            <a:ext cx="3971080" cy="61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8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50" y="1173019"/>
            <a:ext cx="2805545" cy="49876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전등 </a:t>
            </a:r>
            <a:r>
              <a:rPr lang="en-US" altLang="ko-KR" dirty="0" smtClean="0"/>
              <a:t>ON</a:t>
            </a:r>
            <a:endParaRPr lang="en-US" altLang="ko-KR" dirty="0"/>
          </a:p>
        </p:txBody>
      </p:sp>
      <p:sp>
        <p:nvSpPr>
          <p:cNvPr id="8" name="오른쪽 화살표 7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10100" y="4546600"/>
            <a:ext cx="7112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전등 켜기 </a:t>
            </a:r>
            <a:r>
              <a:rPr lang="ko-KR" altLang="en-US" sz="1600" dirty="0" smtClean="0"/>
              <a:t>터치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915005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전등 켜기에 </a:t>
            </a:r>
            <a:r>
              <a:rPr lang="ko-KR" altLang="en-US" sz="1600" dirty="0" smtClean="0"/>
              <a:t>대한 알림</a:t>
            </a:r>
            <a:endParaRPr lang="ko-KR" altLang="en-US" sz="1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49" y="1173019"/>
            <a:ext cx="2805545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2" y="894927"/>
            <a:ext cx="5784426" cy="362143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1580243"/>
            <a:ext cx="5774527" cy="36152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9" y="2489071"/>
            <a:ext cx="5369851" cy="3489385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전등 </a:t>
            </a:r>
            <a:r>
              <a:rPr lang="en-US" altLang="ko-KR" dirty="0"/>
              <a:t>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전등 켜기에 대한 결과 화면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704418" y="2598537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49654" y="1791760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25674" y="98194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948018" y="3220756"/>
            <a:ext cx="1146295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948018" y="3897775"/>
            <a:ext cx="1146295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6" idx="2"/>
            <a:endCxn id="17" idx="0"/>
          </p:cNvCxnSpPr>
          <p:nvPr/>
        </p:nvCxnSpPr>
        <p:spPr>
          <a:xfrm>
            <a:off x="6521166" y="3415979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2304" y="4062053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  <a:latin typeface="+mj-ea"/>
                <a:ea typeface="+mj-ea"/>
              </a:rPr>
              <a:t>사용자의 전등 상태 변화</a:t>
            </a:r>
            <a:endParaRPr lang="ko-KR" altLang="en-US" sz="9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22304" y="3374445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  <a:latin typeface="+mj-ea"/>
                <a:ea typeface="+mj-ea"/>
              </a:rPr>
              <a:t>전등 </a:t>
            </a:r>
            <a:r>
              <a:rPr lang="en-US" altLang="ko-KR" sz="900" dirty="0" smtClean="0">
                <a:solidFill>
                  <a:srgbClr val="FFC000"/>
                </a:solidFill>
                <a:latin typeface="+mj-ea"/>
                <a:ea typeface="+mj-ea"/>
              </a:rPr>
              <a:t>ON</a:t>
            </a:r>
            <a:endParaRPr lang="ko-KR" altLang="en-US" sz="900" dirty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38225" y="2076450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9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50" y="1173019"/>
            <a:ext cx="2805545" cy="498763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전등 </a:t>
            </a:r>
            <a:r>
              <a:rPr lang="en-US" altLang="ko-KR" dirty="0" smtClean="0"/>
              <a:t>OFF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51" y="1173019"/>
            <a:ext cx="2805545" cy="4987636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115396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462423" y="3001819"/>
            <a:ext cx="369455" cy="133003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20950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초기 화면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573751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전등 끄기 터치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915005" y="6290086"/>
            <a:ext cx="2805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전등 끄기에 대한 알림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10100" y="5013325"/>
            <a:ext cx="711200" cy="393700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49" y="1173019"/>
            <a:ext cx="2805545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1" y="900085"/>
            <a:ext cx="5776187" cy="361627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2" y="1579204"/>
            <a:ext cx="5778623" cy="361779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749" y="2489071"/>
            <a:ext cx="5373151" cy="349152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전등 </a:t>
            </a:r>
            <a:r>
              <a:rPr lang="en-US" altLang="ko-KR" dirty="0"/>
              <a:t>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9631" y="6265085"/>
            <a:ext cx="592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전등 끄기에 대한 결과 화면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780618" y="2504803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MongoDB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07632" y="1612308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Node.js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50739" y="900085"/>
            <a:ext cx="156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RaspberryPi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48018" y="3220756"/>
            <a:ext cx="1146295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48018" y="3897775"/>
            <a:ext cx="1146295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>
          <a:xfrm>
            <a:off x="6521166" y="3415979"/>
            <a:ext cx="0" cy="481796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948018" y="4572086"/>
            <a:ext cx="1146295" cy="195223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3" idx="2"/>
            <a:endCxn id="25" idx="0"/>
          </p:cNvCxnSpPr>
          <p:nvPr/>
        </p:nvCxnSpPr>
        <p:spPr>
          <a:xfrm>
            <a:off x="6521166" y="4092998"/>
            <a:ext cx="0" cy="4790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93275" y="4742470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사용자의 전등 상태 변화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574" y="4061644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전등 </a:t>
            </a:r>
            <a:r>
              <a:rPr lang="en-US" altLang="ko-KR" sz="900" dirty="0" smtClean="0">
                <a:solidFill>
                  <a:srgbClr val="FFC000"/>
                </a:solidFill>
              </a:rPr>
              <a:t>OFF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3275" y="3375825"/>
            <a:ext cx="26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rgbClr val="FFC000"/>
                </a:solidFill>
              </a:rPr>
              <a:t>전등 </a:t>
            </a:r>
            <a:r>
              <a:rPr lang="en-US" altLang="ko-KR" sz="900" dirty="0" smtClean="0">
                <a:solidFill>
                  <a:srgbClr val="FFC000"/>
                </a:solidFill>
              </a:rPr>
              <a:t>ON</a:t>
            </a:r>
            <a:endParaRPr lang="ko-KR" altLang="en-US" sz="900" dirty="0">
              <a:solidFill>
                <a:srgbClr val="FFC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47750" y="3481716"/>
            <a:ext cx="219075" cy="200025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0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나무B" panose="02030600000101010101" pitchFamily="18" charset="-127"/>
              </a:rPr>
              <a:t>결론</a:t>
            </a:r>
            <a:endParaRPr lang="ko-KR" altLang="en-US" dirty="0">
              <a:latin typeface="HY나무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437" y="1695327"/>
            <a:ext cx="8883540" cy="2609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+mj-ea"/>
                <a:ea typeface="+mj-ea"/>
              </a:rPr>
              <a:t>SNS </a:t>
            </a:r>
            <a:r>
              <a:rPr lang="ko-KR" altLang="en-US" sz="1400" dirty="0" smtClean="0">
                <a:latin typeface="+mj-ea"/>
                <a:ea typeface="+mj-ea"/>
              </a:rPr>
              <a:t>플랫폼을 이용한 홈 </a:t>
            </a:r>
            <a:r>
              <a:rPr lang="en-US" altLang="ko-KR" sz="1400" dirty="0" err="1" smtClean="0">
                <a:latin typeface="+mj-ea"/>
                <a:ea typeface="+mj-ea"/>
              </a:rPr>
              <a:t>IoT</a:t>
            </a:r>
            <a:r>
              <a:rPr lang="ko-KR" altLang="en-US" sz="1400" dirty="0" smtClean="0">
                <a:latin typeface="+mj-ea"/>
                <a:ea typeface="+mj-ea"/>
              </a:rPr>
              <a:t> 구현 및 검증을 성공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j-ea"/>
                <a:ea typeface="+mj-ea"/>
              </a:rPr>
              <a:t>본 프로젝트에서는 </a:t>
            </a:r>
            <a:r>
              <a:rPr lang="en-US" altLang="ko-KR" sz="1400" dirty="0" smtClean="0">
                <a:latin typeface="+mj-ea"/>
                <a:ea typeface="+mj-ea"/>
              </a:rPr>
              <a:t>SNS </a:t>
            </a:r>
            <a:r>
              <a:rPr lang="ko-KR" altLang="en-US" sz="1400" dirty="0" smtClean="0">
                <a:latin typeface="+mj-ea"/>
                <a:ea typeface="+mj-ea"/>
              </a:rPr>
              <a:t>플랫폼 중 </a:t>
            </a:r>
            <a:r>
              <a:rPr lang="ko-KR" altLang="en-US" sz="1400" dirty="0" err="1">
                <a:latin typeface="+mj-ea"/>
              </a:rPr>
              <a:t>카카오톡</a:t>
            </a:r>
            <a:r>
              <a:rPr lang="ko-KR" altLang="en-US" sz="1400" dirty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플러스 친구로 홈 </a:t>
            </a:r>
            <a:r>
              <a:rPr lang="en-US" altLang="ko-KR" sz="1400" dirty="0" err="1" smtClean="0">
                <a:latin typeface="+mj-ea"/>
              </a:rPr>
              <a:t>IoT</a:t>
            </a:r>
            <a:r>
              <a:rPr lang="ko-KR" altLang="en-US" sz="1400" dirty="0" smtClean="0">
                <a:latin typeface="+mj-ea"/>
              </a:rPr>
              <a:t>를 개발하였으나 향후 다른 </a:t>
            </a:r>
            <a:r>
              <a:rPr lang="en-US" altLang="ko-KR" sz="1400" dirty="0" smtClean="0">
                <a:latin typeface="+mj-ea"/>
              </a:rPr>
              <a:t>SNS </a:t>
            </a:r>
            <a:r>
              <a:rPr lang="ko-KR" altLang="en-US" sz="1400" dirty="0" smtClean="0">
                <a:latin typeface="+mj-ea"/>
              </a:rPr>
              <a:t>플랫폼 혹은 </a:t>
            </a:r>
            <a:r>
              <a:rPr lang="ko-KR" altLang="en-US" sz="1400" dirty="0" err="1" smtClean="0">
                <a:latin typeface="+mj-ea"/>
              </a:rPr>
              <a:t>소셜</a:t>
            </a:r>
            <a:r>
              <a:rPr lang="ko-KR" altLang="en-US" sz="1400" dirty="0" smtClean="0">
                <a:latin typeface="+mj-ea"/>
              </a:rPr>
              <a:t> 네트워크 서비스 등을 </a:t>
            </a:r>
            <a:r>
              <a:rPr lang="ko-KR" altLang="en-US" sz="1400" dirty="0" smtClean="0">
                <a:latin typeface="+mj-ea"/>
                <a:ea typeface="+mj-ea"/>
              </a:rPr>
              <a:t>이용하여 더 넓은 홈 </a:t>
            </a:r>
            <a:r>
              <a:rPr lang="en-US" altLang="ko-KR" sz="1400" dirty="0" err="1" smtClean="0">
                <a:latin typeface="+mj-ea"/>
                <a:ea typeface="+mj-ea"/>
              </a:rPr>
              <a:t>IoT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플랫폼을 </a:t>
            </a:r>
            <a:r>
              <a:rPr lang="ko-KR" altLang="en-US" sz="1400" dirty="0">
                <a:latin typeface="+mj-ea"/>
                <a:ea typeface="+mj-ea"/>
              </a:rPr>
              <a:t>개발할 </a:t>
            </a:r>
            <a:r>
              <a:rPr lang="ko-KR" altLang="en-US" sz="1400" dirty="0" smtClean="0">
                <a:latin typeface="+mj-ea"/>
                <a:ea typeface="+mj-ea"/>
              </a:rPr>
              <a:t>것임</a:t>
            </a:r>
            <a:endParaRPr lang="en-US" altLang="ko-KR" sz="1400" dirty="0" smtClean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j-ea"/>
                <a:ea typeface="+mj-ea"/>
              </a:rPr>
              <a:t>이후로는 다양한 모듈들을 추가하고 여기에 무선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기술까지 추가하여 더 넓은 방향으로 나아갈 예정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+mj-ea"/>
                <a:ea typeface="+mj-ea"/>
              </a:rPr>
              <a:t>보안적인 </a:t>
            </a:r>
            <a:r>
              <a:rPr lang="ko-KR" altLang="en-US" sz="1400" dirty="0">
                <a:latin typeface="+mj-ea"/>
                <a:ea typeface="+mj-ea"/>
              </a:rPr>
              <a:t>측면을 고려하지 않고 개발을 </a:t>
            </a:r>
            <a:r>
              <a:rPr lang="ko-KR" altLang="en-US" sz="1400" dirty="0" smtClean="0">
                <a:latin typeface="+mj-ea"/>
                <a:ea typeface="+mj-ea"/>
              </a:rPr>
              <a:t>진행하여 여러 보안적인 취약점을 발견하였으며 이로 인해 보안에 관련된 공부에 필요성을 느끼게 됨</a:t>
            </a:r>
            <a:r>
              <a:rPr lang="en-US" altLang="ko-KR" sz="1400" dirty="0" smtClean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819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참여자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이력 사항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3" y="879589"/>
            <a:ext cx="1087052" cy="1454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4" y="3852921"/>
            <a:ext cx="1089681" cy="1454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0725" y="879589"/>
            <a:ext cx="4862228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2011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컴퓨터전자과 입학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ko-KR" altLang="en-US" sz="1400" dirty="0" err="1" smtClean="0">
                <a:latin typeface="+mj-ea"/>
                <a:ea typeface="+mj-ea"/>
              </a:rPr>
              <a:t>서일대학교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컴퓨터응용과 전공동아리 회장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smtClean="0">
                <a:latin typeface="+mj-ea"/>
                <a:ea typeface="+mj-ea"/>
              </a:rPr>
              <a:t>2015~2016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2015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창업경진대회 대상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2016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창업엔젤멘토링</a:t>
            </a:r>
            <a:r>
              <a:rPr lang="ko-KR" altLang="en-US" sz="1400" dirty="0">
                <a:latin typeface="+mj-ea"/>
                <a:ea typeface="+mj-ea"/>
              </a:rPr>
              <a:t> 대상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2017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컴퓨터응용과 졸업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전문학사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2017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컴퓨터소프트웨어공학과 입학</a:t>
            </a:r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1780725" y="3852921"/>
            <a:ext cx="5120312" cy="2285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2010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컴퓨터전자과 입학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ko-KR" altLang="en-US" sz="1400" dirty="0" err="1" smtClean="0">
                <a:latin typeface="+mj-ea"/>
                <a:ea typeface="+mj-ea"/>
              </a:rPr>
              <a:t>서일대학교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컴퓨터응용과 전공동아리 회장</a:t>
            </a:r>
            <a:r>
              <a:rPr lang="en-US" altLang="ko-KR" sz="1400" dirty="0">
                <a:latin typeface="+mj-ea"/>
                <a:ea typeface="+mj-ea"/>
              </a:rPr>
              <a:t>(2014~2015)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2015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창업경진대회 대상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2016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컴퓨터응용과 졸업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전문학사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2016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en-US" altLang="ko-KR" sz="1400" dirty="0">
                <a:latin typeface="+mj-ea"/>
                <a:ea typeface="+mj-ea"/>
              </a:rPr>
              <a:t>3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컴퓨터소프트웨어공학과 입학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+mj-ea"/>
                <a:ea typeface="+mj-ea"/>
              </a:rPr>
              <a:t>▪ </a:t>
            </a:r>
            <a:r>
              <a:rPr lang="en-US" altLang="ko-KR" sz="1400" dirty="0" smtClean="0">
                <a:latin typeface="+mj-ea"/>
                <a:ea typeface="+mj-ea"/>
              </a:rPr>
              <a:t>2017</a:t>
            </a:r>
            <a:r>
              <a:rPr lang="ko-KR" altLang="en-US" sz="1400" dirty="0">
                <a:latin typeface="+mj-ea"/>
                <a:ea typeface="+mj-ea"/>
              </a:rPr>
              <a:t>년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월 </a:t>
            </a:r>
            <a:r>
              <a:rPr lang="ko-KR" altLang="en-US" sz="1400" dirty="0" err="1">
                <a:latin typeface="+mj-ea"/>
                <a:ea typeface="+mj-ea"/>
              </a:rPr>
              <a:t>서일대학교</a:t>
            </a:r>
            <a:r>
              <a:rPr lang="ko-KR" altLang="en-US" sz="1400" dirty="0">
                <a:latin typeface="+mj-ea"/>
                <a:ea typeface="+mj-ea"/>
              </a:rPr>
              <a:t> 컴퓨터소프트웨어공학과 졸업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학사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471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</a:t>
            </a:r>
            <a:r>
              <a:rPr lang="ko-KR" altLang="en-US" dirty="0" err="1" smtClean="0"/>
              <a:t>구성품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22290"/>
              </p:ext>
            </p:extLst>
          </p:nvPr>
        </p:nvGraphicFramePr>
        <p:xfrm>
          <a:off x="248448" y="1570038"/>
          <a:ext cx="4706107" cy="3944096"/>
        </p:xfrm>
        <a:graphic>
          <a:graphicData uri="http://schemas.openxmlformats.org/drawingml/2006/table">
            <a:tbl>
              <a:tblPr/>
              <a:tblGrid>
                <a:gridCol w="1166706"/>
                <a:gridCol w="2397264"/>
                <a:gridCol w="1142137"/>
              </a:tblGrid>
              <a:tr h="2824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구성품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이름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구성품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설명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975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라즈베리파이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모델 </a:t>
                      </a: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 </a:t>
                      </a: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x 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-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웹서버와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TCP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통신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-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각종 센서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연결 및 제어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587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모터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dirty="0" smtClean="0">
                          <a:latin typeface="+mj-ea"/>
                          <a:ea typeface="+mj-ea"/>
                        </a:rPr>
                        <a:t>5v </a:t>
                      </a:r>
                      <a:r>
                        <a:rPr lang="ko-KR" altLang="en-US" sz="1100" dirty="0" smtClean="0">
                          <a:latin typeface="+mj-ea"/>
                          <a:ea typeface="+mj-ea"/>
                        </a:rPr>
                        <a:t>스텝모터 </a:t>
                      </a:r>
                      <a:r>
                        <a:rPr lang="en-US" altLang="ko-KR" sz="1100" dirty="0" smtClean="0">
                          <a:latin typeface="+mj-ea"/>
                          <a:ea typeface="+mj-ea"/>
                        </a:rPr>
                        <a:t>x</a:t>
                      </a:r>
                      <a:r>
                        <a:rPr lang="en-US" altLang="ko-KR" sz="1100" baseline="0" dirty="0" smtClean="0">
                          <a:latin typeface="+mj-ea"/>
                          <a:ea typeface="+mj-ea"/>
                        </a:rPr>
                        <a:t> 1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aseline="0" dirty="0" smtClean="0">
                          <a:latin typeface="+mj-ea"/>
                          <a:ea typeface="+mj-ea"/>
                        </a:rPr>
                        <a:t>ULN2003 </a:t>
                      </a:r>
                      <a:r>
                        <a:rPr lang="ko-KR" altLang="en-US" sz="1100" baseline="0" dirty="0" smtClean="0">
                          <a:latin typeface="+mj-ea"/>
                          <a:ea typeface="+mj-ea"/>
                        </a:rPr>
                        <a:t>모터</a:t>
                      </a:r>
                      <a:endParaRPr lang="en-US" altLang="ko-KR" sz="1100" baseline="0" dirty="0" smtClean="0">
                        <a:latin typeface="+mj-ea"/>
                        <a:ea typeface="+mj-ea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aseline="0" dirty="0" smtClean="0">
                          <a:latin typeface="+mj-ea"/>
                          <a:ea typeface="+mj-ea"/>
                        </a:rPr>
                        <a:t>드라이버 </a:t>
                      </a:r>
                      <a:r>
                        <a:rPr lang="en-US" altLang="ko-KR" sz="1100" baseline="0" dirty="0" smtClean="0">
                          <a:latin typeface="+mj-ea"/>
                          <a:ea typeface="+mj-ea"/>
                        </a:rPr>
                        <a:t>x1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가스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벨브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3" name="_x161334248" descr="EMB0000366436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94" y="3736268"/>
            <a:ext cx="1545265" cy="118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161327848" descr="EMB00003664366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58" y="1922333"/>
            <a:ext cx="1853548" cy="124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8185"/>
              </p:ext>
            </p:extLst>
          </p:nvPr>
        </p:nvGraphicFramePr>
        <p:xfrm>
          <a:off x="4960408" y="1570038"/>
          <a:ext cx="4706107" cy="3944096"/>
        </p:xfrm>
        <a:graphic>
          <a:graphicData uri="http://schemas.openxmlformats.org/drawingml/2006/table">
            <a:tbl>
              <a:tblPr/>
              <a:tblGrid>
                <a:gridCol w="1166706"/>
                <a:gridCol w="2397264"/>
                <a:gridCol w="1142137"/>
              </a:tblGrid>
              <a:tr h="2824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구성품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이름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구성품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설명</a:t>
                      </a: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2975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전자석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전자석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2.5kg x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1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WF-P20/15)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3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-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창문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잠금장치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587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LED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dirty="0" smtClean="0">
                          <a:latin typeface="+mj-ea"/>
                          <a:ea typeface="+mj-ea"/>
                        </a:rPr>
                        <a:t>LED </a:t>
                      </a:r>
                      <a:r>
                        <a:rPr lang="ko-KR" altLang="en-US" sz="1100" dirty="0" smtClean="0">
                          <a:latin typeface="+mj-ea"/>
                          <a:ea typeface="+mj-ea"/>
                        </a:rPr>
                        <a:t>하얀색 </a:t>
                      </a:r>
                      <a:r>
                        <a:rPr lang="en-US" altLang="ko-KR" sz="1100" dirty="0" smtClean="0">
                          <a:latin typeface="+mj-ea"/>
                          <a:ea typeface="+mj-ea"/>
                        </a:rPr>
                        <a:t>x 2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 </a:t>
                      </a:r>
                      <a:r>
                        <a:rPr lang="ko-KR" altLang="en-US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전등</a:t>
                      </a:r>
                      <a:endParaRPr lang="en-US" altLang="ko-KR" sz="1100" kern="0" spc="0" baseline="0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36895" marR="36895" marT="10200" marB="102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_x161336408" descr="EMB0000366436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941" y="1947158"/>
            <a:ext cx="1185645" cy="106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411" y="3814671"/>
            <a:ext cx="1014704" cy="1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Prototype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289762" y="137206"/>
            <a:ext cx="5287235" cy="70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5522"/>
              </p:ext>
            </p:extLst>
          </p:nvPr>
        </p:nvGraphicFramePr>
        <p:xfrm>
          <a:off x="309945" y="1487897"/>
          <a:ext cx="9251146" cy="4646987"/>
        </p:xfrm>
        <a:graphic>
          <a:graphicData uri="http://schemas.openxmlformats.org/drawingml/2006/table">
            <a:tbl>
              <a:tblPr/>
              <a:tblGrid>
                <a:gridCol w="1367448"/>
                <a:gridCol w="1367448"/>
                <a:gridCol w="651625"/>
                <a:gridCol w="651625"/>
                <a:gridCol w="651625"/>
                <a:gridCol w="651625"/>
                <a:gridCol w="651625"/>
                <a:gridCol w="651625"/>
                <a:gridCol w="651625"/>
                <a:gridCol w="651625"/>
                <a:gridCol w="651625"/>
                <a:gridCol w="651625"/>
              </a:tblGrid>
              <a:tr h="27250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개발일정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5941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아이디어 회의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플랫폼선정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기자재 선정 및 구입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명세서 작성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개발환경구축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00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방화벽 및 포트 설정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Node.js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MongoDB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소자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 Test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전체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Test</a:t>
                      </a: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085" marR="63085" marT="17441" marB="17441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EE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1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7930" y="970091"/>
            <a:ext cx="9787337" cy="5268024"/>
            <a:chOff x="-87525" y="420662"/>
            <a:chExt cx="10273194" cy="5529536"/>
          </a:xfrm>
        </p:grpSpPr>
        <p:sp>
          <p:nvSpPr>
            <p:cNvPr id="5" name="타원 4"/>
            <p:cNvSpPr/>
            <p:nvPr/>
          </p:nvSpPr>
          <p:spPr>
            <a:xfrm>
              <a:off x="1404414" y="1079147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친구  추가</a:t>
              </a:r>
              <a:endParaRPr lang="ko-KR" altLang="en-US" dirty="0"/>
            </a:p>
          </p:txBody>
        </p:sp>
        <p:sp>
          <p:nvSpPr>
            <p:cNvPr id="6" name="타원 5"/>
            <p:cNvSpPr/>
            <p:nvPr/>
          </p:nvSpPr>
          <p:spPr>
            <a:xfrm>
              <a:off x="1404414" y="2706664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소켓  제어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1404414" y="4334181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친구  삭제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3394240" y="1887154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소켓  </a:t>
              </a:r>
              <a:r>
                <a:rPr lang="en-US" altLang="ko-KR" dirty="0" smtClean="0"/>
                <a:t>ON</a:t>
              </a:r>
              <a:endParaRPr lang="ko-KR" altLang="en-US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3394240" y="3353646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소켓  </a:t>
              </a:r>
              <a:r>
                <a:rPr lang="en-US" altLang="ko-KR" dirty="0" smtClean="0"/>
                <a:t>OFF</a:t>
              </a:r>
              <a:endParaRPr lang="ko-KR" altLang="en-US" dirty="0"/>
            </a:p>
          </p:txBody>
        </p:sp>
        <p:sp>
          <p:nvSpPr>
            <p:cNvPr id="10" name="타원 9"/>
            <p:cNvSpPr/>
            <p:nvPr/>
          </p:nvSpPr>
          <p:spPr>
            <a:xfrm>
              <a:off x="5384066" y="420662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     </a:t>
              </a:r>
              <a:r>
                <a:rPr lang="ko-KR" altLang="en-US" dirty="0" smtClean="0"/>
                <a:t>등록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384066" y="4820138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     </a:t>
              </a:r>
              <a:r>
                <a:rPr lang="ko-KR" altLang="en-US" dirty="0" smtClean="0"/>
                <a:t>삭제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384066" y="1887154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 Update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5384066" y="3353646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TCP Server Data  </a:t>
              </a:r>
              <a:r>
                <a:rPr lang="ko-KR" altLang="en-US" dirty="0" smtClean="0"/>
                <a:t>전송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7373892" y="1079147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DB      </a:t>
              </a:r>
              <a:r>
                <a:rPr lang="ko-KR" altLang="en-US" dirty="0" smtClean="0"/>
                <a:t>확인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7373891" y="3353646"/>
              <a:ext cx="1319841" cy="11300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파이썬</a:t>
              </a:r>
              <a:r>
                <a:rPr lang="ko-KR" altLang="en-US" dirty="0" smtClean="0"/>
                <a:t> 명령문 실행</a:t>
              </a:r>
              <a:endParaRPr lang="ko-KR" altLang="en-US" dirty="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315" y="2844708"/>
              <a:ext cx="766744" cy="80508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3716" y="2869152"/>
              <a:ext cx="766744" cy="80508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-87525" y="24998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사용자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08506" y="249982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관리자</a:t>
              </a:r>
              <a:endParaRPr lang="ko-KR" altLang="en-US"/>
            </a:p>
          </p:txBody>
        </p:sp>
        <p:cxnSp>
          <p:nvCxnSpPr>
            <p:cNvPr id="20" name="직선 연결선 19"/>
            <p:cNvCxnSpPr>
              <a:stCxn id="16" idx="3"/>
              <a:endCxn id="5" idx="2"/>
            </p:cNvCxnSpPr>
            <p:nvPr/>
          </p:nvCxnSpPr>
          <p:spPr>
            <a:xfrm flipV="1">
              <a:off x="734429" y="1644177"/>
              <a:ext cx="669985" cy="1603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6" idx="3"/>
              <a:endCxn id="6" idx="2"/>
            </p:cNvCxnSpPr>
            <p:nvPr/>
          </p:nvCxnSpPr>
          <p:spPr>
            <a:xfrm>
              <a:off x="734429" y="3247249"/>
              <a:ext cx="669985" cy="244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6" idx="3"/>
              <a:endCxn id="7" idx="2"/>
            </p:cNvCxnSpPr>
            <p:nvPr/>
          </p:nvCxnSpPr>
          <p:spPr>
            <a:xfrm>
              <a:off x="734429" y="3247249"/>
              <a:ext cx="669985" cy="1651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5" idx="6"/>
              <a:endCxn id="10" idx="2"/>
            </p:cNvCxnSpPr>
            <p:nvPr/>
          </p:nvCxnSpPr>
          <p:spPr>
            <a:xfrm flipV="1">
              <a:off x="2724255" y="985692"/>
              <a:ext cx="2659811" cy="65848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6" idx="6"/>
              <a:endCxn id="8" idx="2"/>
            </p:cNvCxnSpPr>
            <p:nvPr/>
          </p:nvCxnSpPr>
          <p:spPr>
            <a:xfrm flipV="1">
              <a:off x="2724255" y="2452184"/>
              <a:ext cx="669985" cy="81951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6" idx="6"/>
              <a:endCxn id="9" idx="2"/>
            </p:cNvCxnSpPr>
            <p:nvPr/>
          </p:nvCxnSpPr>
          <p:spPr>
            <a:xfrm>
              <a:off x="2724255" y="3271694"/>
              <a:ext cx="669985" cy="64698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stCxn id="7" idx="6"/>
              <a:endCxn id="11" idx="2"/>
            </p:cNvCxnSpPr>
            <p:nvPr/>
          </p:nvCxnSpPr>
          <p:spPr>
            <a:xfrm>
              <a:off x="2724255" y="4899211"/>
              <a:ext cx="2659811" cy="48595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8" idx="6"/>
              <a:endCxn id="12" idx="2"/>
            </p:cNvCxnSpPr>
            <p:nvPr/>
          </p:nvCxnSpPr>
          <p:spPr>
            <a:xfrm>
              <a:off x="4714081" y="2452184"/>
              <a:ext cx="66998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8" idx="6"/>
              <a:endCxn id="13" idx="2"/>
            </p:cNvCxnSpPr>
            <p:nvPr/>
          </p:nvCxnSpPr>
          <p:spPr>
            <a:xfrm>
              <a:off x="4714081" y="2452184"/>
              <a:ext cx="669985" cy="146649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9" idx="6"/>
              <a:endCxn id="12" idx="2"/>
            </p:cNvCxnSpPr>
            <p:nvPr/>
          </p:nvCxnSpPr>
          <p:spPr>
            <a:xfrm flipV="1">
              <a:off x="4714081" y="2452184"/>
              <a:ext cx="669985" cy="146649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9" idx="6"/>
              <a:endCxn id="13" idx="2"/>
            </p:cNvCxnSpPr>
            <p:nvPr/>
          </p:nvCxnSpPr>
          <p:spPr>
            <a:xfrm>
              <a:off x="4714081" y="3918676"/>
              <a:ext cx="66998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13" idx="6"/>
              <a:endCxn id="15" idx="2"/>
            </p:cNvCxnSpPr>
            <p:nvPr/>
          </p:nvCxnSpPr>
          <p:spPr>
            <a:xfrm>
              <a:off x="6703907" y="3918676"/>
              <a:ext cx="66998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7" idx="1"/>
              <a:endCxn id="14" idx="6"/>
            </p:cNvCxnSpPr>
            <p:nvPr/>
          </p:nvCxnSpPr>
          <p:spPr>
            <a:xfrm flipH="1" flipV="1">
              <a:off x="8693733" y="1644177"/>
              <a:ext cx="669983" cy="1627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14" idx="2"/>
              <a:endCxn id="10" idx="6"/>
            </p:cNvCxnSpPr>
            <p:nvPr/>
          </p:nvCxnSpPr>
          <p:spPr>
            <a:xfrm flipH="1" flipV="1">
              <a:off x="6703907" y="985692"/>
              <a:ext cx="669985" cy="65848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14" idx="2"/>
              <a:endCxn id="12" idx="6"/>
            </p:cNvCxnSpPr>
            <p:nvPr/>
          </p:nvCxnSpPr>
          <p:spPr>
            <a:xfrm flipH="1">
              <a:off x="6703907" y="1644177"/>
              <a:ext cx="669985" cy="80800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4" idx="2"/>
              <a:endCxn id="11" idx="6"/>
            </p:cNvCxnSpPr>
            <p:nvPr/>
          </p:nvCxnSpPr>
          <p:spPr>
            <a:xfrm flipH="1">
              <a:off x="6703907" y="1644177"/>
              <a:ext cx="669985" cy="374099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51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명세서</a:t>
            </a:r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73388"/>
              </p:ext>
            </p:extLst>
          </p:nvPr>
        </p:nvGraphicFramePr>
        <p:xfrm>
          <a:off x="1237597" y="1630426"/>
          <a:ext cx="7690385" cy="3174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02"/>
                <a:gridCol w="3731664"/>
                <a:gridCol w="2173419"/>
              </a:tblGrid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친구 추가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행위자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개요 및 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플러스친구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추가 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사전조건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Node.js, MongoDB, Python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실행 및 상호 간 연결된 상태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4062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r"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정상흐름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플러스 친구에서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추가한다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2. Node.js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사용자의 정보를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MongoDB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등록한다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3.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사용자 정보가 등록되었는지 확인한다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335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대치흐름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6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Use-Case </a:t>
            </a:r>
            <a:r>
              <a:rPr lang="ko-KR" altLang="en-US" dirty="0" smtClean="0"/>
              <a:t>명세서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469110"/>
              </p:ext>
            </p:extLst>
          </p:nvPr>
        </p:nvGraphicFramePr>
        <p:xfrm>
          <a:off x="1237597" y="1630426"/>
          <a:ext cx="7690385" cy="3372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302"/>
                <a:gridCol w="3731664"/>
                <a:gridCol w="2173419"/>
              </a:tblGrid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친구 삭제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행위자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Use-Case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개요 및 설명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사용자가 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플러스친구 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친구 삭제 한다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0438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사전조건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Node.js, MongoDB, Python 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실행 및 상호 간 연결된 상태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54062">
                <a:tc rowSpan="2"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이벤트 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r"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정상흐름</a:t>
                      </a:r>
                      <a:endParaRPr lang="en-US" altLang="ko-KR" sz="12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1.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대화방에 들어간다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2. </a:t>
                      </a:r>
                      <a:r>
                        <a:rPr lang="ko-KR" altLang="en-US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홈시큐리티톡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아이콘을 클릭하고 친구 삭제를 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endParaRPr lang="en-US" altLang="ko-KR" sz="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3. Node.js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는 사용자의 정보를 </a:t>
                      </a:r>
                      <a:r>
                        <a:rPr lang="en-US" altLang="ko-KR" sz="1200" b="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MongoDB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삭제한다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4.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관리자는 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사용자 정보가 삭제되었는지 확인한다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9335">
                <a:tc vMerge="1">
                  <a:txBody>
                    <a:bodyPr/>
                    <a:lstStyle/>
                    <a:p>
                      <a:pPr latinLnBrk="1"/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대치흐름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예외흐름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해당사항 없음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06135" marR="106135" marT="53067" marB="53067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2"/>
          </a:solidFill>
          <a:headEnd type="non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7312</TotalTime>
  <Words>1568</Words>
  <Application>Microsoft Office PowerPoint</Application>
  <PresentationFormat>A4 용지(210x297mm)</PresentationFormat>
  <Paragraphs>396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HY견고딕</vt:lpstr>
      <vt:lpstr>HY나무B</vt:lpstr>
      <vt:lpstr>맑은 고딕</vt:lpstr>
      <vt:lpstr>Arial</vt:lpstr>
      <vt:lpstr>Calibri</vt:lpstr>
      <vt:lpstr>Calibri Light</vt:lpstr>
      <vt:lpstr>Wingdings</vt:lpstr>
      <vt:lpstr>Office 테마</vt:lpstr>
      <vt:lpstr>홈 IoT 시스템</vt:lpstr>
      <vt:lpstr>개발 배경</vt:lpstr>
      <vt:lpstr>개발 환경</vt:lpstr>
      <vt:lpstr>개발 구성품</vt:lpstr>
      <vt:lpstr>Prototype</vt:lpstr>
      <vt:lpstr>개발 일정</vt:lpstr>
      <vt:lpstr>Use-Case 다이어그램</vt:lpstr>
      <vt:lpstr>Use-Case 명세서</vt:lpstr>
      <vt:lpstr>Use-Case 명세서</vt:lpstr>
      <vt:lpstr>Use-Case 명세서</vt:lpstr>
      <vt:lpstr>Use-Case 명세서</vt:lpstr>
      <vt:lpstr>Use-Case 명세서</vt:lpstr>
      <vt:lpstr>프로그램 아키텍처</vt:lpstr>
      <vt:lpstr>프로그램 아키텍처 - AWS 포트 설정</vt:lpstr>
      <vt:lpstr>프로그램 아키텍처 - 카카오톡 자동응답 API </vt:lpstr>
      <vt:lpstr>프로그램 아키텍처 - 몽고DB 연결</vt:lpstr>
      <vt:lpstr>프로그램 아키텍처 - TCP 서버</vt:lpstr>
      <vt:lpstr>플러스 친구 친구 추가</vt:lpstr>
      <vt:lpstr>플러스 친구 친구 추가</vt:lpstr>
      <vt:lpstr>플러스 친구 친구 삭제</vt:lpstr>
      <vt:lpstr>플러스 친구 친구 삭제</vt:lpstr>
      <vt:lpstr>벨브 ON</vt:lpstr>
      <vt:lpstr>벨브 ON</vt:lpstr>
      <vt:lpstr>벨브 OFF</vt:lpstr>
      <vt:lpstr>벨브 OFF</vt:lpstr>
      <vt:lpstr>창문 잠금장치 ON</vt:lpstr>
      <vt:lpstr>창문 잠금장치 ON</vt:lpstr>
      <vt:lpstr>창문 잠금장치 OFF</vt:lpstr>
      <vt:lpstr>창문 잠금장치 OFF</vt:lpstr>
      <vt:lpstr>전등 ON</vt:lpstr>
      <vt:lpstr>전등 ON</vt:lpstr>
      <vt:lpstr>전등 OFF</vt:lpstr>
      <vt:lpstr>전등 OFF</vt:lpstr>
      <vt:lpstr>결론</vt:lpstr>
      <vt:lpstr>참여자 이력 사항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라즈베리파이</dc:title>
  <dc:creator>ChoHyeonWoo</dc:creator>
  <cp:lastModifiedBy>ChoHyeonWoo</cp:lastModifiedBy>
  <cp:revision>165</cp:revision>
  <dcterms:created xsi:type="dcterms:W3CDTF">2017-09-20T05:34:32Z</dcterms:created>
  <dcterms:modified xsi:type="dcterms:W3CDTF">2017-11-03T08:30:56Z</dcterms:modified>
</cp:coreProperties>
</file>